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57" r:id="rId2"/>
    <p:sldId id="462" r:id="rId3"/>
    <p:sldId id="499" r:id="rId4"/>
    <p:sldId id="463" r:id="rId5"/>
    <p:sldId id="464" r:id="rId6"/>
    <p:sldId id="471" r:id="rId7"/>
    <p:sldId id="477" r:id="rId8"/>
    <p:sldId id="472" r:id="rId9"/>
    <p:sldId id="474" r:id="rId10"/>
    <p:sldId id="475" r:id="rId11"/>
    <p:sldId id="478" r:id="rId12"/>
    <p:sldId id="479" r:id="rId13"/>
    <p:sldId id="480" r:id="rId14"/>
    <p:sldId id="490" r:id="rId15"/>
    <p:sldId id="481" r:id="rId16"/>
    <p:sldId id="482" r:id="rId17"/>
    <p:sldId id="483" r:id="rId18"/>
    <p:sldId id="484" r:id="rId19"/>
    <p:sldId id="489" r:id="rId20"/>
    <p:sldId id="485" r:id="rId21"/>
    <p:sldId id="488" r:id="rId22"/>
    <p:sldId id="491" r:id="rId23"/>
    <p:sldId id="492" r:id="rId24"/>
    <p:sldId id="493" r:id="rId25"/>
    <p:sldId id="486" r:id="rId26"/>
    <p:sldId id="494" r:id="rId27"/>
    <p:sldId id="500" r:id="rId28"/>
    <p:sldId id="501" r:id="rId29"/>
    <p:sldId id="495" r:id="rId30"/>
    <p:sldId id="497" r:id="rId31"/>
    <p:sldId id="498" r:id="rId32"/>
    <p:sldId id="503" r:id="rId33"/>
    <p:sldId id="504" r:id="rId34"/>
    <p:sldId id="502" r:id="rId35"/>
    <p:sldId id="458" r:id="rId36"/>
    <p:sldId id="496" r:id="rId37"/>
  </p:sldIdLst>
  <p:sldSz cx="9144000" cy="5143500" type="screen16x9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CA"/>
    <a:srgbClr val="5E2750"/>
    <a:srgbClr val="EB9700"/>
    <a:srgbClr val="FECB00"/>
    <a:srgbClr val="A8B400"/>
    <a:srgbClr val="007C92"/>
    <a:srgbClr val="9C2AA0"/>
    <a:srgbClr val="54575A"/>
    <a:srgbClr val="EA2314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71" autoAdjust="0"/>
  </p:normalViewPr>
  <p:slideViewPr>
    <p:cSldViewPr snapToGrid="0" showGuides="1">
      <p:cViewPr varScale="1">
        <p:scale>
          <a:sx n="91" d="100"/>
          <a:sy n="91" d="100"/>
        </p:scale>
        <p:origin x="810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-2982" y="-108"/>
      </p:cViewPr>
      <p:guideLst>
        <p:guide orient="horz" pos="3127"/>
        <p:guide pos="21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Sheet3!$A$2:$A$29</c:f>
              <c:strCache>
                <c:ptCount val="28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&amp;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 Pradesh</c:v>
                </c:pt>
                <c:pt idx="26">
                  <c:v>Uttarakhand</c:v>
                </c:pt>
                <c:pt idx="27">
                  <c:v>West Bengal</c:v>
                </c:pt>
              </c:strCache>
            </c:strRef>
          </c:cat>
          <c:val>
            <c:numRef>
              <c:f>Sheet3!$B$2:$B$29</c:f>
              <c:numCache>
                <c:formatCode>General</c:formatCode>
                <c:ptCount val="28"/>
                <c:pt idx="0">
                  <c:v>978</c:v>
                </c:pt>
                <c:pt idx="1">
                  <c:v>893</c:v>
                </c:pt>
                <c:pt idx="2">
                  <c:v>935</c:v>
                </c:pt>
                <c:pt idx="3">
                  <c:v>919</c:v>
                </c:pt>
                <c:pt idx="4">
                  <c:v>989</c:v>
                </c:pt>
                <c:pt idx="5">
                  <c:v>961</c:v>
                </c:pt>
                <c:pt idx="6">
                  <c:v>920</c:v>
                </c:pt>
                <c:pt idx="7">
                  <c:v>861</c:v>
                </c:pt>
                <c:pt idx="8">
                  <c:v>968</c:v>
                </c:pt>
                <c:pt idx="9">
                  <c:v>892</c:v>
                </c:pt>
                <c:pt idx="10">
                  <c:v>941</c:v>
                </c:pt>
                <c:pt idx="11">
                  <c:v>965</c:v>
                </c:pt>
                <c:pt idx="12">
                  <c:v>1058</c:v>
                </c:pt>
                <c:pt idx="13">
                  <c:v>919</c:v>
                </c:pt>
                <c:pt idx="14">
                  <c:v>922</c:v>
                </c:pt>
                <c:pt idx="15">
                  <c:v>978</c:v>
                </c:pt>
                <c:pt idx="16">
                  <c:v>972</c:v>
                </c:pt>
                <c:pt idx="17">
                  <c:v>935</c:v>
                </c:pt>
                <c:pt idx="18">
                  <c:v>900</c:v>
                </c:pt>
                <c:pt idx="19">
                  <c:v>972</c:v>
                </c:pt>
                <c:pt idx="20">
                  <c:v>876</c:v>
                </c:pt>
                <c:pt idx="21">
                  <c:v>921</c:v>
                </c:pt>
                <c:pt idx="22">
                  <c:v>875</c:v>
                </c:pt>
                <c:pt idx="23">
                  <c:v>987</c:v>
                </c:pt>
                <c:pt idx="24">
                  <c:v>948</c:v>
                </c:pt>
                <c:pt idx="25">
                  <c:v>898</c:v>
                </c:pt>
                <c:pt idx="26">
                  <c:v>962</c:v>
                </c:pt>
                <c:pt idx="27">
                  <c:v>934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03-47C8-94B6-47233CBF6BCF}"/>
            </c:ext>
          </c:extLst>
        </c:ser>
        <c:ser>
          <c:idx val="1"/>
          <c:order val="1"/>
          <c:marker>
            <c:symbol val="none"/>
          </c:marker>
          <c:cat>
            <c:strRef>
              <c:f>Sheet3!$A$2:$A$29</c:f>
              <c:strCache>
                <c:ptCount val="28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Jammu &amp; Kashmir</c:v>
                </c:pt>
                <c:pt idx="10">
                  <c:v>Jharkhand</c:v>
                </c:pt>
                <c:pt idx="11">
                  <c:v>Karnataka</c:v>
                </c:pt>
                <c:pt idx="12">
                  <c:v>Kerala</c:v>
                </c:pt>
                <c:pt idx="13">
                  <c:v>Madhya Pradesh</c:v>
                </c:pt>
                <c:pt idx="14">
                  <c:v>Maharashtra</c:v>
                </c:pt>
                <c:pt idx="15">
                  <c:v>Manipur</c:v>
                </c:pt>
                <c:pt idx="16">
                  <c:v>Meghalaya</c:v>
                </c:pt>
                <c:pt idx="17">
                  <c:v>Mizoram</c:v>
                </c:pt>
                <c:pt idx="18">
                  <c:v>Nagaland</c:v>
                </c:pt>
                <c:pt idx="19">
                  <c:v>Odisha</c:v>
                </c:pt>
                <c:pt idx="20">
                  <c:v>Punjab</c:v>
                </c:pt>
                <c:pt idx="21">
                  <c:v>Rajasthan</c:v>
                </c:pt>
                <c:pt idx="22">
                  <c:v>Sikkim</c:v>
                </c:pt>
                <c:pt idx="23">
                  <c:v>Tamil Nadu</c:v>
                </c:pt>
                <c:pt idx="24">
                  <c:v>Tripura</c:v>
                </c:pt>
                <c:pt idx="25">
                  <c:v>Uttar Pradesh</c:v>
                </c:pt>
                <c:pt idx="26">
                  <c:v>Uttarakhand</c:v>
                </c:pt>
                <c:pt idx="27">
                  <c:v>West Bengal</c:v>
                </c:pt>
              </c:strCache>
            </c:strRef>
          </c:cat>
          <c:val>
            <c:numRef>
              <c:f>Sheet3!$C$2:$C$29</c:f>
              <c:numCache>
                <c:formatCode>General</c:formatCode>
                <c:ptCount val="28"/>
                <c:pt idx="0">
                  <c:v>992</c:v>
                </c:pt>
                <c:pt idx="1">
                  <c:v>920</c:v>
                </c:pt>
                <c:pt idx="2">
                  <c:v>954</c:v>
                </c:pt>
                <c:pt idx="3">
                  <c:v>916</c:v>
                </c:pt>
                <c:pt idx="4">
                  <c:v>991</c:v>
                </c:pt>
                <c:pt idx="5">
                  <c:v>968</c:v>
                </c:pt>
                <c:pt idx="6">
                  <c:v>918</c:v>
                </c:pt>
                <c:pt idx="7">
                  <c:v>877</c:v>
                </c:pt>
                <c:pt idx="8">
                  <c:v>974</c:v>
                </c:pt>
                <c:pt idx="9">
                  <c:v>883</c:v>
                </c:pt>
                <c:pt idx="10">
                  <c:v>947</c:v>
                </c:pt>
                <c:pt idx="11">
                  <c:v>968</c:v>
                </c:pt>
                <c:pt idx="12">
                  <c:v>1084</c:v>
                </c:pt>
                <c:pt idx="13">
                  <c:v>930</c:v>
                </c:pt>
                <c:pt idx="14">
                  <c:v>925</c:v>
                </c:pt>
                <c:pt idx="15">
                  <c:v>987</c:v>
                </c:pt>
                <c:pt idx="16">
                  <c:v>986</c:v>
                </c:pt>
                <c:pt idx="17">
                  <c:v>975</c:v>
                </c:pt>
                <c:pt idx="18">
                  <c:v>931</c:v>
                </c:pt>
                <c:pt idx="19">
                  <c:v>978</c:v>
                </c:pt>
                <c:pt idx="20">
                  <c:v>893</c:v>
                </c:pt>
                <c:pt idx="21">
                  <c:v>926</c:v>
                </c:pt>
                <c:pt idx="22">
                  <c:v>889</c:v>
                </c:pt>
                <c:pt idx="23">
                  <c:v>995</c:v>
                </c:pt>
                <c:pt idx="24">
                  <c:v>961</c:v>
                </c:pt>
                <c:pt idx="25">
                  <c:v>908</c:v>
                </c:pt>
                <c:pt idx="26">
                  <c:v>963</c:v>
                </c:pt>
                <c:pt idx="27">
                  <c:v>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03-47C8-94B6-47233CBF6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2587648"/>
        <c:axId val="82589568"/>
      </c:lineChart>
      <c:catAx>
        <c:axId val="82587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82589568"/>
        <c:crosses val="autoZero"/>
        <c:auto val="1"/>
        <c:lblAlgn val="ctr"/>
        <c:lblOffset val="100"/>
        <c:noMultiLvlLbl val="0"/>
      </c:catAx>
      <c:valAx>
        <c:axId val="82589568"/>
        <c:scaling>
          <c:orientation val="minMax"/>
          <c:min val="8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258764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11/03/2018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30091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11/03/2018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907"/>
            <a:ext cx="533527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30093"/>
            <a:ext cx="2889938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664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664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34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664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34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234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66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434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227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63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4758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66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6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689335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3" y="1851"/>
            <a:ext cx="5529637" cy="5139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84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1140" y="0"/>
            <a:ext cx="7640961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29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665" y="0"/>
            <a:ext cx="7633335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5" y="2762250"/>
            <a:ext cx="6157647" cy="217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6"/>
          <a:stretch/>
        </p:blipFill>
        <p:spPr>
          <a:xfrm>
            <a:off x="3495674" y="0"/>
            <a:ext cx="564697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146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6"/>
          <a:stretch/>
        </p:blipFill>
        <p:spPr>
          <a:xfrm>
            <a:off x="3495674" y="0"/>
            <a:ext cx="564697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773"/>
            <a:ext cx="3581400" cy="32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4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199" y="1081653"/>
            <a:ext cx="7810718" cy="357766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 marL="809625" indent="0">
              <a:buNone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1" y="205977"/>
            <a:ext cx="7810716" cy="875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199" y="205199"/>
            <a:ext cx="7810717" cy="876453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0" y="1081653"/>
            <a:ext cx="3817620" cy="357766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600" dirty="0" smtClean="0"/>
            </a:lvl1pPr>
            <a:lvl2pPr>
              <a:defRPr lang="en-US" sz="1200" dirty="0" smtClean="0"/>
            </a:lvl2pPr>
            <a:lvl3pPr>
              <a:defRPr lang="en-US" sz="1200" dirty="0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458691" y="1081653"/>
            <a:ext cx="3809225" cy="3577660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AE406781-6558-4EBC-BD9F-FE5D24C6349C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165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03" userDrawn="1">
          <p15:clr>
            <a:srgbClr val="FBAE40"/>
          </p15:clr>
        </p15:guide>
        <p15:guide id="2" pos="26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and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1" y="205200"/>
            <a:ext cx="4004422" cy="876452"/>
          </a:xfrm>
        </p:spPr>
        <p:txBody>
          <a:bodyPr/>
          <a:lstStyle>
            <a:lvl1pPr>
              <a:defRPr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1" y="1081653"/>
            <a:ext cx="4002088" cy="357765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1800" dirty="0" smtClean="0"/>
            </a:lvl1pPr>
            <a:lvl2pPr marL="266700" indent="0">
              <a:buNone/>
              <a:defRPr lang="en-US" sz="1400" dirty="0" smtClean="0"/>
            </a:lvl2pPr>
            <a:lvl3pPr marL="542925" indent="0">
              <a:buNone/>
              <a:defRPr lang="en-US" sz="1400" dirty="0" smtClean="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541FB12A-F8DE-4216-821F-3276BD7352E2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9390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41"/>
            <a:ext cx="2804365" cy="5141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58788" y="735446"/>
            <a:ext cx="1846865" cy="1836303"/>
          </a:xfrm>
        </p:spPr>
        <p:txBody>
          <a:bodyPr>
            <a:normAutofit/>
          </a:bodyPr>
          <a:lstStyle>
            <a:lvl1pPr algn="l">
              <a:lnSpc>
                <a:spcPts val="2540"/>
              </a:lnSpc>
              <a:defRPr sz="2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893014F9-D6A5-462C-A459-0E6D51DCEB21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0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2" y="987425"/>
            <a:ext cx="3598863" cy="36718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9900" y="1149350"/>
            <a:ext cx="1693862" cy="3509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200"/>
            </a:lvl1pPr>
            <a:lvl2pPr marL="266700" indent="0">
              <a:buNone/>
              <a:defRPr sz="1050"/>
            </a:lvl2pPr>
            <a:lvl3pPr marL="542925" indent="0">
              <a:buNone/>
              <a:defRPr sz="1050"/>
            </a:lvl3pPr>
            <a:lvl4pPr marL="809625" indent="0">
              <a:buNone/>
              <a:defRPr sz="1000"/>
            </a:lvl4pPr>
            <a:lvl5pPr marL="9906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88075" y="1149350"/>
            <a:ext cx="1693862" cy="3509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1200"/>
            </a:lvl1pPr>
            <a:lvl2pPr marL="266700" indent="0">
              <a:buNone/>
              <a:defRPr sz="1050"/>
            </a:lvl2pPr>
            <a:lvl3pPr marL="542925" indent="0">
              <a:buNone/>
              <a:defRPr sz="1050"/>
            </a:lvl3pPr>
            <a:lvl4pPr marL="809625" indent="0">
              <a:buNone/>
              <a:defRPr sz="1000"/>
            </a:lvl4pPr>
            <a:lvl5pPr marL="9906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6FA8D524-68A2-4395-A4A6-55646E807998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94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498EC4B5-C5C0-4868-8B1B-C1C1A69B394D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45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13991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3" y="1851"/>
            <a:ext cx="5529637" cy="5139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575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/>
          <a:p>
            <a:pPr lvl="0" algn="l"/>
            <a:r>
              <a:rPr lang="en-GB" dirty="0" smtClean="0">
                <a:solidFill>
                  <a:schemeClr val="tx1"/>
                </a:solidFill>
              </a:rPr>
              <a:t>Insert Confidentiality Level in slide footer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019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0"/>
            <a:ext cx="2804365" cy="5140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00" y="2563950"/>
            <a:ext cx="1890000" cy="1854000"/>
          </a:xfrm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2200" i="0" dirty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pPr marL="0" lvl="0">
              <a:lnSpc>
                <a:spcPts val="2540"/>
              </a:lnSpc>
            </a:pPr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/>
          <a:p>
            <a:fld id="{863B94E2-7CF7-4443-BBD6-C2DE9BCACC5B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100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0374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736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A67E45-AA3B-4BAD-B6FB-99F738852CA1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8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1FE143-3CFB-453D-95E7-E68F181DC061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89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D559D3-F9F6-4DE6-B288-FF812D3F95F8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471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F9C3EA-B052-4E40-B4D9-1645E841D566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546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52C12-CE5E-442B-89E6-2D70F01DFF99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3874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7C57AB-C17D-4691-A24C-327DBC7CA96E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92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"/>
          <a:stretch/>
        </p:blipFill>
        <p:spPr>
          <a:xfrm>
            <a:off x="1510665" y="0"/>
            <a:ext cx="7633335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770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504D0F-E1AC-4304-B8AE-5379FBE9068A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151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5566FC-4787-466A-B7CE-90105A3A508A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0853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06" y="4644"/>
            <a:ext cx="1767794" cy="5134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321"/>
            <a:ext cx="9142858" cy="51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1314" y="2193925"/>
            <a:ext cx="4932362" cy="24669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7D0F69-2146-4E9F-A3D1-93E5649E97AD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3017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7623" y="4286700"/>
            <a:ext cx="516377" cy="856800"/>
          </a:xfrm>
          <a:prstGeom prst="rect">
            <a:avLst/>
          </a:prstGeom>
        </p:spPr>
      </p:pic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916147" y="1081088"/>
            <a:ext cx="4892606" cy="3669454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4x3 video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AC188-290C-4949-8FC0-898609ABB1F0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475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183570" y="1081088"/>
            <a:ext cx="6364110" cy="3579812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Insert 16x9 video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65295" y="4746278"/>
            <a:ext cx="41341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7623" y="4286700"/>
            <a:ext cx="516377" cy="856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>
          <a:xfrm>
            <a:off x="6137275" y="4745241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D9EA54-4CB4-474C-A174-137EC7F36B9E}" type="datetime3">
              <a:rPr lang="en-US" smtClean="0"/>
              <a:t>11 March 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84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8404" y="2286"/>
            <a:ext cx="7585596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155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951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" y="0"/>
            <a:ext cx="771525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9756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0"/>
            <a:ext cx="7962900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5114327" cy="513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536" y="2558448"/>
            <a:ext cx="3810363" cy="1393833"/>
          </a:xfrm>
        </p:spPr>
        <p:txBody>
          <a:bodyPr>
            <a:normAutofit/>
          </a:bodyPr>
          <a:lstStyle>
            <a:lvl1pPr algn="l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535" y="3978013"/>
            <a:ext cx="3819727" cy="682887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4745241"/>
            <a:ext cx="2087880" cy="274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Insert Confidentiality Level in slide footer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87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7133088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3" y="1851"/>
            <a:ext cx="5529637" cy="5139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74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191375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3" y="1851"/>
            <a:ext cx="5529637" cy="5139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041" y="987574"/>
            <a:ext cx="3747344" cy="1393833"/>
          </a:xfrm>
        </p:spPr>
        <p:txBody>
          <a:bodyPr>
            <a:normAutofit/>
          </a:bodyPr>
          <a:lstStyle>
            <a:lvl1pPr algn="r">
              <a:lnSpc>
                <a:spcPts val="3440"/>
              </a:lnSpc>
              <a:defRPr sz="32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2301" y="2407139"/>
            <a:ext cx="3743387" cy="682887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587808" y="4745241"/>
            <a:ext cx="2087880" cy="274637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Insert Confidentiality Level in slide footer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54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7810717" cy="875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81653"/>
            <a:ext cx="7810717" cy="35776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4" r:id="rId2"/>
    <p:sldLayoutId id="2147483686" r:id="rId3"/>
    <p:sldLayoutId id="2147483687" r:id="rId4"/>
    <p:sldLayoutId id="2147483702" r:id="rId5"/>
    <p:sldLayoutId id="2147483699" r:id="rId6"/>
    <p:sldLayoutId id="2147483698" r:id="rId7"/>
    <p:sldLayoutId id="2147483690" r:id="rId8"/>
    <p:sldLayoutId id="2147483664" r:id="rId9"/>
    <p:sldLayoutId id="2147483697" r:id="rId10"/>
    <p:sldLayoutId id="2147483700" r:id="rId11"/>
    <p:sldLayoutId id="2147483691" r:id="rId12"/>
    <p:sldLayoutId id="2147483701" r:id="rId13"/>
    <p:sldLayoutId id="2147483650" r:id="rId14"/>
    <p:sldLayoutId id="2147483668" r:id="rId15"/>
    <p:sldLayoutId id="2147483662" r:id="rId16"/>
    <p:sldLayoutId id="2147483661" r:id="rId17"/>
    <p:sldLayoutId id="2147483659" r:id="rId18"/>
    <p:sldLayoutId id="2147483654" r:id="rId19"/>
    <p:sldLayoutId id="2147483660" r:id="rId20"/>
    <p:sldLayoutId id="2147483670" r:id="rId21"/>
    <p:sldLayoutId id="2147483649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66" r:id="rId33"/>
    <p:sldLayoutId id="2147483667" r:id="rId34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47675" indent="-180975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714375" indent="-1714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42975" indent="-133350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4425" indent="-1238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4" userDrawn="1">
          <p15:clr>
            <a:srgbClr val="F26B43"/>
          </p15:clr>
        </p15:guide>
        <p15:guide id="2" pos="5216" userDrawn="1">
          <p15:clr>
            <a:srgbClr val="F26B43"/>
          </p15:clr>
        </p15:guide>
        <p15:guide id="3" orient="horz" pos="2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gif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in.linkedin.com/in/amrrs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600200" y="1074510"/>
            <a:ext cx="5595257" cy="3116489"/>
          </a:xfrm>
        </p:spPr>
        <p:txBody>
          <a:bodyPr/>
          <a:lstStyle/>
          <a:p>
            <a:pPr algn="ctr"/>
            <a:r>
              <a:rPr lang="en-GB" sz="7200" dirty="0" smtClean="0">
                <a:solidFill>
                  <a:schemeClr val="bg1"/>
                </a:solidFill>
              </a:rPr>
              <a:t>Data Science </a:t>
            </a:r>
            <a:r>
              <a:rPr lang="en-GB" sz="4800" dirty="0" smtClean="0">
                <a:solidFill>
                  <a:schemeClr val="bg1"/>
                </a:solidFill>
              </a:rPr>
              <a:t/>
            </a:r>
            <a:br>
              <a:rPr lang="en-GB" sz="4800" dirty="0" smtClean="0">
                <a:solidFill>
                  <a:schemeClr val="bg1"/>
                </a:solidFill>
              </a:rPr>
            </a:br>
            <a:r>
              <a:rPr lang="en-GB" sz="4800" dirty="0" smtClean="0">
                <a:solidFill>
                  <a:schemeClr val="bg1"/>
                </a:solidFill>
              </a:rPr>
              <a:t> as a </a:t>
            </a:r>
            <a:br>
              <a:rPr lang="en-GB" sz="4800" dirty="0" smtClean="0">
                <a:solidFill>
                  <a:schemeClr val="bg1"/>
                </a:solidFill>
              </a:rPr>
            </a:br>
            <a:r>
              <a:rPr lang="en-GB" sz="7200" dirty="0" smtClean="0">
                <a:solidFill>
                  <a:schemeClr val="bg1"/>
                </a:solidFill>
              </a:rPr>
              <a:t>Career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7174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GB" sz="4400" dirty="0" smtClean="0"/>
              <a:t>The Versus Game!</a:t>
            </a:r>
            <a:endParaRPr lang="en-GB" sz="4400" dirty="0"/>
          </a:p>
        </p:txBody>
      </p:sp>
      <p:pic>
        <p:nvPicPr>
          <p:cNvPr id="21506" name="Picture 2" descr="http://www.activestate.com/sites/default/files/styles/blog_image/public/r-vs-python-blog.jpg?itok=SHOP2mk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6" y="1158949"/>
            <a:ext cx="4945318" cy="28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coursera vs ed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47" y="1180215"/>
            <a:ext cx="3532853" cy="270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117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GB" sz="4400" dirty="0" smtClean="0"/>
              <a:t>Finally!</a:t>
            </a:r>
            <a:endParaRPr lang="en-GB" sz="4400" dirty="0"/>
          </a:p>
        </p:txBody>
      </p:sp>
      <p:pic>
        <p:nvPicPr>
          <p:cNvPr id="22530" name="Picture 2" descr="http://cdn4.teen.com/wp-content/uploads/2015/03/powerpuff-girls-blossom-confuse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212000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2514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834" y="85060"/>
            <a:ext cx="5167422" cy="618759"/>
          </a:xfrm>
        </p:spPr>
        <p:txBody>
          <a:bodyPr/>
          <a:lstStyle/>
          <a:p>
            <a:r>
              <a:rPr lang="en-GB" sz="5400" dirty="0" smtClean="0"/>
              <a:t>Brick Walls!</a:t>
            </a:r>
            <a:endParaRPr lang="en-GB" sz="5400" dirty="0"/>
          </a:p>
        </p:txBody>
      </p:sp>
      <p:sp>
        <p:nvSpPr>
          <p:cNvPr id="2" name="Rectangle 1"/>
          <p:cNvSpPr/>
          <p:nvPr/>
        </p:nvSpPr>
        <p:spPr>
          <a:xfrm>
            <a:off x="265814" y="1376162"/>
            <a:ext cx="85166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“The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brick walls </a:t>
            </a:r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are there for a reason. </a:t>
            </a:r>
          </a:p>
          <a:p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The brick walls are not there to keep us out. </a:t>
            </a:r>
          </a:p>
          <a:p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The brick walls are there to give us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a chance to show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how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badly we want something. </a:t>
            </a:r>
          </a:p>
          <a:p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Because the brick walls are there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to stop the people who don’t want it badly enough</a:t>
            </a:r>
            <a:r>
              <a:rPr lang="en-US" sz="2200" dirty="0">
                <a:solidFill>
                  <a:schemeClr val="bg2">
                    <a:lumMod val="40000"/>
                    <a:lumOff val="60000"/>
                  </a:schemeClr>
                </a:solidFill>
                <a:latin typeface="Vodafone Rg" pitchFamily="34" charset="0"/>
                <a:ea typeface="+mj-ea"/>
                <a:cs typeface="+mj-cs"/>
              </a:rPr>
              <a:t>. They’re there to stop the other people.” </a:t>
            </a:r>
            <a:endParaRPr lang="en-GB" sz="2200" dirty="0">
              <a:solidFill>
                <a:schemeClr val="bg2">
                  <a:lumMod val="40000"/>
                  <a:lumOff val="60000"/>
                </a:schemeClr>
              </a:solidFill>
              <a:latin typeface="Vodafone Rg" pitchFamily="34" charset="0"/>
              <a:ea typeface="+mj-ea"/>
              <a:cs typeface="+mj-cs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54772" y="4615858"/>
            <a:ext cx="3965945" cy="4439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smtClean="0"/>
              <a:t>The Last Lecture , Randy </a:t>
            </a:r>
            <a:r>
              <a:rPr lang="en-GB" sz="2000" dirty="0" err="1" smtClean="0"/>
              <a:t>Pausch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535169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4313" y="194959"/>
            <a:ext cx="8939687" cy="3074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Introduction 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to 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Data Science!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7852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smtClean="0"/>
              <a:t>Data Science – Synonyms </a:t>
            </a:r>
            <a:endParaRPr lang="en-GB" sz="4400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27765" y="1262409"/>
            <a:ext cx="4002088" cy="2533412"/>
          </a:xfrm>
        </p:spPr>
        <p:txBody>
          <a:bodyPr/>
          <a:lstStyle/>
          <a:p>
            <a:r>
              <a:rPr lang="en-US" b="1" dirty="0" smtClean="0"/>
              <a:t>Machine Learning</a:t>
            </a:r>
          </a:p>
          <a:p>
            <a:endParaRPr lang="en-US" b="1" dirty="0"/>
          </a:p>
          <a:p>
            <a:r>
              <a:rPr lang="en-US" b="1" dirty="0" smtClean="0"/>
              <a:t>Data Mining</a:t>
            </a:r>
          </a:p>
          <a:p>
            <a:endParaRPr lang="en-US" b="1" dirty="0" smtClean="0"/>
          </a:p>
          <a:p>
            <a:r>
              <a:rPr lang="en-US" b="1" dirty="0" smtClean="0"/>
              <a:t>Advanced </a:t>
            </a:r>
            <a:r>
              <a:rPr lang="en-US" b="1" dirty="0"/>
              <a:t>Analytics</a:t>
            </a:r>
          </a:p>
          <a:p>
            <a:endParaRPr lang="en-US" b="1" dirty="0"/>
          </a:p>
          <a:p>
            <a:r>
              <a:rPr lang="en-US" b="1" dirty="0"/>
              <a:t>Data Analytics</a:t>
            </a:r>
          </a:p>
          <a:p>
            <a:endParaRPr lang="en-US" b="1" dirty="0"/>
          </a:p>
          <a:p>
            <a:r>
              <a:rPr lang="en-US" b="1" dirty="0"/>
              <a:t>Business </a:t>
            </a:r>
            <a:r>
              <a:rPr lang="en-US" b="1" dirty="0" smtClean="0"/>
              <a:t>Analytics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48986" y="2477388"/>
            <a:ext cx="222219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/>
          <p:cNvSpPr txBox="1">
            <a:spLocks/>
          </p:cNvSpPr>
          <p:nvPr/>
        </p:nvSpPr>
        <p:spPr>
          <a:xfrm>
            <a:off x="6400799" y="2147064"/>
            <a:ext cx="2460746" cy="14892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4425" indent="-1238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Artificial Intelligence</a:t>
            </a:r>
          </a:p>
          <a:p>
            <a:endParaRPr lang="en-US" b="1" dirty="0"/>
          </a:p>
          <a:p>
            <a:r>
              <a:rPr lang="en-US" b="1" dirty="0" smtClean="0"/>
              <a:t>Deep Learning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423660" y="2477388"/>
            <a:ext cx="1704744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8771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err="1" smtClean="0"/>
              <a:t>find.what</a:t>
            </a:r>
            <a:r>
              <a:rPr lang="en-US" sz="4400" dirty="0" smtClean="0"/>
              <a:t>(‘Data Science’)</a:t>
            </a:r>
            <a:endParaRPr lang="en-GB" sz="4400" dirty="0"/>
          </a:p>
        </p:txBody>
      </p:sp>
      <p:pic>
        <p:nvPicPr>
          <p:cNvPr id="26626" name="Picture 2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29" y="991486"/>
            <a:ext cx="4203773" cy="40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03380" y="4616166"/>
            <a:ext cx="245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http://drewconway.com/</a:t>
            </a:r>
          </a:p>
        </p:txBody>
      </p:sp>
    </p:spTree>
    <p:extLst>
      <p:ext uri="{BB962C8B-B14F-4D97-AF65-F5344CB8AC3E}">
        <p14:creationId xmlns:p14="http://schemas.microsoft.com/office/powerpoint/2010/main" val="34214463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smtClean="0"/>
              <a:t>Hacking:</a:t>
            </a:r>
            <a:endParaRPr lang="en-GB" sz="4400" dirty="0"/>
          </a:p>
        </p:txBody>
      </p:sp>
      <p:pic>
        <p:nvPicPr>
          <p:cNvPr id="26626" name="Picture 2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59" y="715031"/>
            <a:ext cx="4203773" cy="40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27" y="1113556"/>
            <a:ext cx="4002088" cy="253341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To play with Data :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Data Collection – Web Scraping</a:t>
            </a:r>
          </a:p>
          <a:p>
            <a:endParaRPr lang="en-US" dirty="0" smtClean="0"/>
          </a:p>
          <a:p>
            <a:r>
              <a:rPr lang="en-US" dirty="0" smtClean="0"/>
              <a:t>Data Cleaning &amp; Processing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Code Optimization</a:t>
            </a:r>
          </a:p>
          <a:p>
            <a:endParaRPr lang="en-US" dirty="0"/>
          </a:p>
          <a:p>
            <a:r>
              <a:rPr lang="en-US" dirty="0" smtClean="0"/>
              <a:t>Model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349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smtClean="0"/>
              <a:t>Math &amp; Statistics:</a:t>
            </a:r>
            <a:endParaRPr lang="en-GB" sz="4400" dirty="0"/>
          </a:p>
        </p:txBody>
      </p:sp>
      <p:pic>
        <p:nvPicPr>
          <p:cNvPr id="26626" name="Picture 2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6" y="863893"/>
            <a:ext cx="4203773" cy="40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59081" y="1242024"/>
            <a:ext cx="4002088" cy="325643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Understanding Statistics, Probability, Econometrics:</a:t>
            </a:r>
          </a:p>
          <a:p>
            <a:endParaRPr lang="en-US" dirty="0" smtClean="0"/>
          </a:p>
          <a:p>
            <a:r>
              <a:rPr lang="en-US" dirty="0" smtClean="0"/>
              <a:t>What Machine learning Technique to use?</a:t>
            </a:r>
          </a:p>
          <a:p>
            <a:endParaRPr lang="en-US" dirty="0"/>
          </a:p>
          <a:p>
            <a:r>
              <a:rPr lang="en-US" dirty="0" smtClean="0"/>
              <a:t>How to evaluate and validate different modeling strategies?</a:t>
            </a:r>
          </a:p>
          <a:p>
            <a:endParaRPr lang="en-US" dirty="0"/>
          </a:p>
          <a:p>
            <a:r>
              <a:rPr lang="en-US" dirty="0" smtClean="0"/>
              <a:t>How to design Randomized Experiments?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913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smtClean="0"/>
              <a:t>Substance:</a:t>
            </a:r>
            <a:endParaRPr lang="en-GB" sz="4400" dirty="0"/>
          </a:p>
        </p:txBody>
      </p:sp>
      <p:pic>
        <p:nvPicPr>
          <p:cNvPr id="26626" name="Picture 2" descr="Data_Science_V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02" y="587441"/>
            <a:ext cx="4203773" cy="40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382775" y="1240039"/>
            <a:ext cx="4002088" cy="32564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975" indent="-1809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714375" indent="-1714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lang="en-US" sz="1400" kern="1200" dirty="0" smtClean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4425" indent="-1238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Business / Domain/ Market Knowledge :</a:t>
            </a:r>
          </a:p>
          <a:p>
            <a:endParaRPr lang="en-US" dirty="0" smtClean="0"/>
          </a:p>
          <a:p>
            <a:r>
              <a:rPr lang="en-US" dirty="0"/>
              <a:t>How to </a:t>
            </a:r>
            <a:r>
              <a:rPr lang="en-US" dirty="0" smtClean="0"/>
              <a:t>help business ask the right analytics question?</a:t>
            </a:r>
          </a:p>
          <a:p>
            <a:endParaRPr lang="en-US" dirty="0"/>
          </a:p>
          <a:p>
            <a:r>
              <a:rPr lang="en-US" dirty="0" smtClean="0"/>
              <a:t>How to present the outcome of the analysis?</a:t>
            </a:r>
          </a:p>
          <a:p>
            <a:endParaRPr lang="en-US" dirty="0" smtClean="0"/>
          </a:p>
          <a:p>
            <a:r>
              <a:rPr lang="en-US" dirty="0" smtClean="0"/>
              <a:t>How to estimate the value?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055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4313" y="311918"/>
            <a:ext cx="8939687" cy="3074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Data Science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Workflow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8574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816" y="346668"/>
            <a:ext cx="3955550" cy="782225"/>
          </a:xfrm>
        </p:spPr>
        <p:txBody>
          <a:bodyPr/>
          <a:lstStyle/>
          <a:p>
            <a:r>
              <a:rPr lang="en-GB" sz="3200" dirty="0" smtClean="0"/>
              <a:t>About Me!</a:t>
            </a:r>
            <a:endParaRPr lang="en-GB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945933" y="1939598"/>
            <a:ext cx="6665806" cy="467271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3200" b="1" dirty="0" smtClean="0"/>
              <a:t>Abdul </a:t>
            </a:r>
            <a:r>
              <a:rPr lang="en-GB" sz="3200" b="1" dirty="0" err="1" smtClean="0"/>
              <a:t>Majed</a:t>
            </a:r>
            <a:r>
              <a:rPr lang="en-GB" sz="3200" b="1" dirty="0" smtClean="0"/>
              <a:t> Raja</a:t>
            </a:r>
          </a:p>
          <a:p>
            <a:pPr algn="ctr">
              <a:lnSpc>
                <a:spcPct val="90000"/>
              </a:lnSpc>
            </a:pPr>
            <a:endParaRPr lang="en-GB" sz="3200" b="1" dirty="0"/>
          </a:p>
          <a:p>
            <a:pPr algn="ctr">
              <a:lnSpc>
                <a:spcPct val="90000"/>
              </a:lnSpc>
            </a:pPr>
            <a:r>
              <a:rPr lang="en-GB" sz="3200" b="1" dirty="0" smtClean="0"/>
              <a:t>6+ </a:t>
            </a:r>
            <a:r>
              <a:rPr lang="en-GB" sz="3200" b="1" dirty="0" err="1" smtClean="0"/>
              <a:t>Yrs</a:t>
            </a:r>
            <a:r>
              <a:rPr lang="en-GB" sz="3200" b="1" dirty="0" smtClean="0"/>
              <a:t> </a:t>
            </a:r>
            <a:endParaRPr lang="en-GB" sz="3200" b="1" dirty="0"/>
          </a:p>
          <a:p>
            <a:pPr algn="ctr">
              <a:lnSpc>
                <a:spcPct val="90000"/>
              </a:lnSpc>
            </a:pPr>
            <a:endParaRPr lang="en-GB" sz="32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5278" t="7562" r="1768" b="7198"/>
          <a:stretch/>
        </p:blipFill>
        <p:spPr>
          <a:xfrm>
            <a:off x="0" y="3119623"/>
            <a:ext cx="1282261" cy="16715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711656" y="3356068"/>
            <a:ext cx="4572968" cy="1468028"/>
            <a:chOff x="1512523" y="3059924"/>
            <a:chExt cx="4572968" cy="14680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r="20742"/>
            <a:stretch/>
          </p:blipFill>
          <p:spPr>
            <a:xfrm>
              <a:off x="1512523" y="3059924"/>
              <a:ext cx="4572968" cy="14674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>
              <a:extLst/>
            </a:blip>
            <a:srcRect t="19202" r="41144"/>
            <a:stretch/>
          </p:blipFill>
          <p:spPr>
            <a:xfrm>
              <a:off x="1523032" y="3342291"/>
              <a:ext cx="3395810" cy="1185661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083" y="3753536"/>
            <a:ext cx="949591" cy="673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069" y="3659665"/>
            <a:ext cx="847725" cy="8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99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US" sz="4400" dirty="0" smtClean="0"/>
              <a:t>Data Science - Scenario #1:</a:t>
            </a:r>
            <a:endParaRPr lang="en-GB" sz="4400" dirty="0"/>
          </a:p>
        </p:txBody>
      </p:sp>
      <p:pic>
        <p:nvPicPr>
          <p:cNvPr id="5" name="Picture 2" descr="https://upload.wikimedia.org/wikipedia/commons/thumb/b/b9/CRISP-DM_Process_Diagram.png/1200px-CRISP-DM_Process_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028" y="931696"/>
            <a:ext cx="3991914" cy="399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3077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/>
          <p:cNvSpPr/>
          <p:nvPr/>
        </p:nvSpPr>
        <p:spPr>
          <a:xfrm>
            <a:off x="6284817" y="1231000"/>
            <a:ext cx="1330714" cy="1331343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643396" y="2275127"/>
            <a:ext cx="1330714" cy="1331343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28675" y="3803533"/>
            <a:ext cx="1198191" cy="1254788"/>
            <a:chOff x="121651" y="2799627"/>
            <a:chExt cx="1387972" cy="1453195"/>
          </a:xfrm>
        </p:grpSpPr>
        <p:sp>
          <p:nvSpPr>
            <p:cNvPr id="4" name="Oval 3"/>
            <p:cNvSpPr/>
            <p:nvPr/>
          </p:nvSpPr>
          <p:spPr>
            <a:xfrm>
              <a:off x="121651" y="2799627"/>
              <a:ext cx="1387972" cy="1453195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099" y="3037686"/>
              <a:ext cx="977076" cy="9770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138" y="3475779"/>
              <a:ext cx="470276" cy="5657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820" y="3408907"/>
              <a:ext cx="518824" cy="61923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2903307" y="3069723"/>
            <a:ext cx="1330714" cy="1331343"/>
            <a:chOff x="1599606" y="2337447"/>
            <a:chExt cx="1330714" cy="1331343"/>
          </a:xfrm>
        </p:grpSpPr>
        <p:sp>
          <p:nvSpPr>
            <p:cNvPr id="40" name="Oval 39"/>
            <p:cNvSpPr/>
            <p:nvPr/>
          </p:nvSpPr>
          <p:spPr>
            <a:xfrm>
              <a:off x="1599606" y="2337447"/>
              <a:ext cx="1330714" cy="1331343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 smtClean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7427" y="2588335"/>
              <a:ext cx="906486" cy="735091"/>
            </a:xfrm>
            <a:prstGeom prst="rect">
              <a:avLst/>
            </a:prstGeom>
          </p:spPr>
        </p:pic>
      </p:grpSp>
      <p:pic>
        <p:nvPicPr>
          <p:cNvPr id="3074" name="Picture 2" descr="Image result for dplyr data manipula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79" y="2328497"/>
            <a:ext cx="1224601" cy="122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2475524" y="4329627"/>
            <a:ext cx="796023" cy="664252"/>
            <a:chOff x="760510" y="3599879"/>
            <a:chExt cx="1210461" cy="930719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760510" y="4344184"/>
              <a:ext cx="740630" cy="1609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501140" y="3599879"/>
              <a:ext cx="469831" cy="93071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AutoShape 18" descr="Image result for data visualization icon"/>
          <p:cNvSpPr>
            <a:spLocks noChangeAspect="1" noChangeArrowheads="1"/>
          </p:cNvSpPr>
          <p:nvPr/>
        </p:nvSpPr>
        <p:spPr bwMode="auto">
          <a:xfrm>
            <a:off x="744234" y="-144464"/>
            <a:ext cx="1695477" cy="16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8" name="Picture 26" descr="icon-data-administration-400.png (400×400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561" y="1317264"/>
            <a:ext cx="1186016" cy="11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/>
          <p:cNvGrpSpPr/>
          <p:nvPr/>
        </p:nvGrpSpPr>
        <p:grpSpPr>
          <a:xfrm>
            <a:off x="4178634" y="3497144"/>
            <a:ext cx="796023" cy="664252"/>
            <a:chOff x="760510" y="3599879"/>
            <a:chExt cx="1210461" cy="930719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760510" y="4344184"/>
              <a:ext cx="740630" cy="1609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1501140" y="3599879"/>
              <a:ext cx="469831" cy="93071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5976483" y="2522420"/>
            <a:ext cx="796023" cy="664252"/>
            <a:chOff x="760510" y="3599879"/>
            <a:chExt cx="1210461" cy="930719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760510" y="4344184"/>
              <a:ext cx="740630" cy="16094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501140" y="3599879"/>
              <a:ext cx="469831" cy="93071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AutoShape 32" descr="Image result for template icon"/>
          <p:cNvSpPr>
            <a:spLocks noChangeAspect="1" noChangeArrowheads="1"/>
          </p:cNvSpPr>
          <p:nvPr/>
        </p:nvSpPr>
        <p:spPr bwMode="auto">
          <a:xfrm>
            <a:off x="896635" y="79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Isosceles Triangle 125"/>
          <p:cNvSpPr/>
          <p:nvPr/>
        </p:nvSpPr>
        <p:spPr>
          <a:xfrm>
            <a:off x="1168356" y="3380098"/>
            <a:ext cx="375708" cy="386084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 smtClean="0">
                <a:solidFill>
                  <a:schemeClr val="bg1"/>
                </a:solidFill>
                <a:latin typeface="Vodafone Rg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37" name="Isosceles Triangle 136"/>
          <p:cNvSpPr/>
          <p:nvPr/>
        </p:nvSpPr>
        <p:spPr>
          <a:xfrm>
            <a:off x="4112335" y="1946083"/>
            <a:ext cx="375708" cy="386084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bg1"/>
                </a:solidFill>
                <a:latin typeface="Vodafone Rg" pitchFamily="34" charset="0"/>
              </a:rPr>
              <a:t>3</a:t>
            </a:r>
            <a:endParaRPr lang="en-US" sz="1100" b="1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8" name="Isosceles Triangle 137"/>
          <p:cNvSpPr/>
          <p:nvPr/>
        </p:nvSpPr>
        <p:spPr>
          <a:xfrm>
            <a:off x="5799405" y="889659"/>
            <a:ext cx="375708" cy="386084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bg1"/>
                </a:solidFill>
                <a:latin typeface="Vodafone Rg" pitchFamily="34" charset="0"/>
              </a:rPr>
              <a:t>4</a:t>
            </a:r>
            <a:endParaRPr lang="en-US" sz="1100" b="1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0" name="Isosceles Triangle 139"/>
          <p:cNvSpPr/>
          <p:nvPr/>
        </p:nvSpPr>
        <p:spPr>
          <a:xfrm>
            <a:off x="2552517" y="2610444"/>
            <a:ext cx="375708" cy="386084"/>
          </a:xfrm>
          <a:prstGeom prst="triangl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>
                <a:solidFill>
                  <a:schemeClr val="bg1"/>
                </a:solidFill>
                <a:latin typeface="Vodafone Rg" pitchFamily="34" charset="0"/>
              </a:rPr>
              <a:t>2</a:t>
            </a:r>
            <a:endParaRPr lang="en-US" sz="1100" b="1" kern="1200" dirty="0" smtClean="0">
              <a:solidFill>
                <a:schemeClr val="bg1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539497" y="3498487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latin typeface="Vodafone Rg" pitchFamily="34" charset="0"/>
              </a:rPr>
              <a:t>Data Collection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962577" y="2694055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latin typeface="Vodafone Rg" pitchFamily="34" charset="0"/>
              </a:rPr>
              <a:t>Data Cleaning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471199" y="200389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latin typeface="Vodafone Rg" pitchFamily="34" charset="0"/>
              </a:rPr>
              <a:t>Data Manipulation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6201079" y="904560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sz="1600" dirty="0" smtClean="0">
                <a:latin typeface="Vodafone Rg" pitchFamily="34" charset="0"/>
              </a:rPr>
              <a:t>Data Visualization</a:t>
            </a:r>
          </a:p>
        </p:txBody>
      </p:sp>
      <p:sp>
        <p:nvSpPr>
          <p:cNvPr id="52" name="Title 3"/>
          <p:cNvSpPr txBox="1">
            <a:spLocks/>
          </p:cNvSpPr>
          <p:nvPr/>
        </p:nvSpPr>
        <p:spPr>
          <a:xfrm>
            <a:off x="83297" y="-89913"/>
            <a:ext cx="8103773" cy="500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Data Science – Scenario #2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6445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4313" y="131157"/>
            <a:ext cx="8939687" cy="3074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“Analysis is Worthless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if you don’t 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Communicate it”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239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utoShape 18" descr="Image result for data visualization icon"/>
          <p:cNvSpPr>
            <a:spLocks noChangeAspect="1" noChangeArrowheads="1"/>
          </p:cNvSpPr>
          <p:nvPr/>
        </p:nvSpPr>
        <p:spPr bwMode="auto">
          <a:xfrm>
            <a:off x="744234" y="-144464"/>
            <a:ext cx="1695477" cy="16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AutoShape 32" descr="Image result for template icon"/>
          <p:cNvSpPr>
            <a:spLocks noChangeAspect="1" noChangeArrowheads="1"/>
          </p:cNvSpPr>
          <p:nvPr/>
        </p:nvSpPr>
        <p:spPr bwMode="auto">
          <a:xfrm>
            <a:off x="896635" y="79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3"/>
          <p:cNvSpPr txBox="1">
            <a:spLocks/>
          </p:cNvSpPr>
          <p:nvPr/>
        </p:nvSpPr>
        <p:spPr>
          <a:xfrm>
            <a:off x="83297" y="-89913"/>
            <a:ext cx="8103773" cy="500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Communication</a:t>
            </a:r>
            <a:endParaRPr lang="en-GB" sz="4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71458"/>
              </p:ext>
            </p:extLst>
          </p:nvPr>
        </p:nvGraphicFramePr>
        <p:xfrm>
          <a:off x="170096" y="882503"/>
          <a:ext cx="3965086" cy="390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Andhra Pradesh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Arunachal Pradesh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Assam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Chhattisgarh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Gujarat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Haryana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Himachal Pradesh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Jammu &amp; Kashmir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Jharkhand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Karnataka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Kerala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013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Madhya Pradesh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214430"/>
              </p:ext>
            </p:extLst>
          </p:nvPr>
        </p:nvGraphicFramePr>
        <p:xfrm>
          <a:off x="4426665" y="818706"/>
          <a:ext cx="4313297" cy="386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745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Maharashtra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Manipur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Meghalaya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Mizoram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Nagaland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Odisha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Punjab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Rajasthan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Sikkim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Tamil Nadu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Tripura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Uttar Pradesh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Uttarakhand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713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West Bengal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952154" y="4785630"/>
            <a:ext cx="2837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smtClean="0"/>
              <a:t>NITI </a:t>
            </a:r>
            <a:r>
              <a:rPr lang="en-GB" sz="1200" dirty="0" err="1" smtClean="0"/>
              <a:t>Aayog</a:t>
            </a:r>
            <a:r>
              <a:rPr lang="en-GB" sz="1200" dirty="0" smtClean="0"/>
              <a:t>: Sex </a:t>
            </a:r>
            <a:r>
              <a:rPr lang="en-GB" sz="1200" dirty="0"/>
              <a:t>Ratio (Females/ 1000 Males)</a:t>
            </a:r>
          </a:p>
        </p:txBody>
      </p:sp>
    </p:spTree>
    <p:extLst>
      <p:ext uri="{BB962C8B-B14F-4D97-AF65-F5344CB8AC3E}">
        <p14:creationId xmlns:p14="http://schemas.microsoft.com/office/powerpoint/2010/main" val="28342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utoShape 18" descr="Image result for data visualization icon"/>
          <p:cNvSpPr>
            <a:spLocks noChangeAspect="1" noChangeArrowheads="1"/>
          </p:cNvSpPr>
          <p:nvPr/>
        </p:nvSpPr>
        <p:spPr bwMode="auto">
          <a:xfrm>
            <a:off x="744234" y="-144464"/>
            <a:ext cx="1695477" cy="16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AutoShape 32" descr="Image result for template icon"/>
          <p:cNvSpPr>
            <a:spLocks noChangeAspect="1" noChangeArrowheads="1"/>
          </p:cNvSpPr>
          <p:nvPr/>
        </p:nvSpPr>
        <p:spPr bwMode="auto">
          <a:xfrm>
            <a:off x="896635" y="79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Title 3"/>
          <p:cNvSpPr txBox="1">
            <a:spLocks/>
          </p:cNvSpPr>
          <p:nvPr/>
        </p:nvSpPr>
        <p:spPr>
          <a:xfrm>
            <a:off x="83297" y="-89913"/>
            <a:ext cx="8103773" cy="500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Data Visualization</a:t>
            </a:r>
            <a:endParaRPr lang="en-GB" sz="44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359866"/>
              </p:ext>
            </p:extLst>
          </p:nvPr>
        </p:nvGraphicFramePr>
        <p:xfrm>
          <a:off x="83297" y="992980"/>
          <a:ext cx="9060703" cy="4071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101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4313" y="311918"/>
            <a:ext cx="8939687" cy="3074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Minimalistic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Learning 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Path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9760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727286" y="457203"/>
            <a:ext cx="7918793" cy="2533412"/>
          </a:xfrm>
        </p:spPr>
        <p:txBody>
          <a:bodyPr/>
          <a:lstStyle/>
          <a:p>
            <a:r>
              <a:rPr lang="en-US" dirty="0"/>
              <a:t>Pick a Language — </a:t>
            </a:r>
            <a:r>
              <a:rPr lang="en-US" b="1" dirty="0"/>
              <a:t>R </a:t>
            </a:r>
            <a:r>
              <a:rPr lang="en-US" b="1" dirty="0" smtClean="0"/>
              <a:t>/Python</a:t>
            </a:r>
            <a:r>
              <a:rPr lang="en-US" dirty="0"/>
              <a:t> </a:t>
            </a:r>
            <a:r>
              <a:rPr lang="en-US" dirty="0" smtClean="0"/>
              <a:t> 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Basics of </a:t>
            </a:r>
            <a:r>
              <a:rPr lang="en-US" b="1" dirty="0"/>
              <a:t>the language 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	</a:t>
            </a:r>
            <a:r>
              <a:rPr lang="en-US" dirty="0"/>
              <a:t> — Data Types, Loops, Conditions, </a:t>
            </a:r>
            <a:r>
              <a:rPr lang="en-US" dirty="0" smtClean="0"/>
              <a:t>Functions</a:t>
            </a:r>
          </a:p>
          <a:p>
            <a:endParaRPr lang="en-US" b="1" dirty="0"/>
          </a:p>
          <a:p>
            <a:r>
              <a:rPr lang="en-US" b="1" dirty="0" smtClean="0"/>
              <a:t>Beginning of Data Analysis </a:t>
            </a:r>
          </a:p>
          <a:p>
            <a:endParaRPr lang="en-US" b="1" dirty="0" smtClean="0"/>
          </a:p>
          <a:p>
            <a:r>
              <a:rPr lang="en-GB" b="1" dirty="0"/>
              <a:t>Data Visualization</a:t>
            </a:r>
            <a:r>
              <a:rPr lang="en-GB" dirty="0"/>
              <a:t> </a:t>
            </a:r>
            <a:br>
              <a:rPr lang="en-GB" dirty="0"/>
            </a:br>
            <a:r>
              <a:rPr lang="en-GB" dirty="0"/>
              <a:t> </a:t>
            </a:r>
            <a:endParaRPr lang="en-US" b="1" dirty="0" smtClean="0"/>
          </a:p>
          <a:p>
            <a:r>
              <a:rPr lang="en-GB" b="1" dirty="0"/>
              <a:t>Machine Learning begins </a:t>
            </a:r>
            <a:r>
              <a:rPr lang="en-GB" dirty="0" smtClean="0"/>
              <a:t>  - Statistics </a:t>
            </a:r>
          </a:p>
          <a:p>
            <a:endParaRPr lang="en-US" b="1" dirty="0" smtClean="0"/>
          </a:p>
          <a:p>
            <a:r>
              <a:rPr lang="en-US" b="1" dirty="0" smtClean="0"/>
              <a:t>Machine Learning Rises – </a:t>
            </a:r>
            <a:r>
              <a:rPr lang="en-GB" dirty="0" smtClean="0"/>
              <a:t>Building Models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61532" y="151723"/>
            <a:ext cx="0" cy="4519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745" y="159488"/>
            <a:ext cx="1010093" cy="233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Complete Newbie</a:t>
            </a:r>
            <a:endParaRPr lang="en-GB" sz="1600" b="1" dirty="0" smtClean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031" y="4430191"/>
            <a:ext cx="1307807" cy="233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Entry-Level </a:t>
            </a:r>
            <a:b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Data Scientist</a:t>
            </a:r>
            <a:endParaRPr lang="en-GB" sz="1600" b="1" dirty="0" smtClean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37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727286" y="659230"/>
            <a:ext cx="7918793" cy="2533412"/>
          </a:xfrm>
        </p:spPr>
        <p:txBody>
          <a:bodyPr/>
          <a:lstStyle/>
          <a:p>
            <a:r>
              <a:rPr lang="en-US" b="1" dirty="0" smtClean="0"/>
              <a:t>Find a Mentor (online or offline)</a:t>
            </a:r>
          </a:p>
          <a:p>
            <a:endParaRPr lang="en-US" b="1" dirty="0"/>
          </a:p>
          <a:p>
            <a:r>
              <a:rPr lang="en-US" b="1" dirty="0" smtClean="0"/>
              <a:t>Prepare with a group/team or at least a partner</a:t>
            </a:r>
          </a:p>
          <a:p>
            <a:endParaRPr lang="en-US" b="1" dirty="0"/>
          </a:p>
          <a:p>
            <a:r>
              <a:rPr lang="en-US" b="1" dirty="0" smtClean="0"/>
              <a:t>Don’t waste a single paisa for courses (except Internet charges cost)</a:t>
            </a:r>
          </a:p>
          <a:p>
            <a:endParaRPr lang="en-US" b="1" dirty="0"/>
          </a:p>
          <a:p>
            <a:r>
              <a:rPr lang="en-US" b="1" dirty="0" smtClean="0"/>
              <a:t>Attend </a:t>
            </a:r>
            <a:r>
              <a:rPr lang="en-US" b="1" dirty="0" err="1" smtClean="0"/>
              <a:t>Meetups</a:t>
            </a:r>
            <a:r>
              <a:rPr lang="en-US" b="1" dirty="0" smtClean="0"/>
              <a:t> and Conferences</a:t>
            </a:r>
          </a:p>
          <a:p>
            <a:endParaRPr lang="en-US" b="1" dirty="0"/>
          </a:p>
          <a:p>
            <a:r>
              <a:rPr lang="en-US" b="1" dirty="0" smtClean="0"/>
              <a:t>Read, Listen, Read, Read – Blogs, Podcasts, Whitepapers, Books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61532" y="151723"/>
            <a:ext cx="0" cy="4519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745" y="159488"/>
            <a:ext cx="1010093" cy="233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Complete Newbie</a:t>
            </a:r>
            <a:endParaRPr lang="en-GB" sz="1600" b="1" dirty="0" smtClean="0">
              <a:solidFill>
                <a:srgbClr val="FF0000"/>
              </a:solidFill>
              <a:latin typeface="Vodafone Rg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031" y="4366393"/>
            <a:ext cx="1307807" cy="233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r">
              <a:buFont typeface="Arial" pitchFamily="34" charset="0"/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Entry-Level </a:t>
            </a:r>
            <a:b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Vodafone Rg" pitchFamily="34" charset="0"/>
              </a:rPr>
              <a:t>Data Scientist</a:t>
            </a:r>
            <a:endParaRPr lang="en-GB" sz="1600" b="1" dirty="0" smtClean="0">
              <a:solidFill>
                <a:srgbClr val="FF0000"/>
              </a:solidFill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892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utoShape 18" descr="Image result for data visualization icon"/>
          <p:cNvSpPr>
            <a:spLocks noChangeAspect="1" noChangeArrowheads="1"/>
          </p:cNvSpPr>
          <p:nvPr/>
        </p:nvSpPr>
        <p:spPr bwMode="auto">
          <a:xfrm>
            <a:off x="744234" y="-144464"/>
            <a:ext cx="1695477" cy="16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AutoShape 32" descr="Image result for template icon"/>
          <p:cNvSpPr>
            <a:spLocks noChangeAspect="1" noChangeArrowheads="1"/>
          </p:cNvSpPr>
          <p:nvPr/>
        </p:nvSpPr>
        <p:spPr bwMode="auto">
          <a:xfrm>
            <a:off x="896635" y="79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00008" y="103858"/>
            <a:ext cx="7717685" cy="7822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4400" dirty="0" smtClean="0"/>
              <a:t>Learn!</a:t>
            </a:r>
            <a:endParaRPr lang="en-GB" sz="4400" dirty="0"/>
          </a:p>
        </p:txBody>
      </p:sp>
      <p:pic>
        <p:nvPicPr>
          <p:cNvPr id="18434" name="Picture 2" descr="https://i0.wp.com/scholarshipjamaica.com/wp-content/uploads/2014/12/Online-cour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25" y="1104508"/>
            <a:ext cx="6003048" cy="3570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319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4551" y="2013962"/>
            <a:ext cx="1017141" cy="782225"/>
          </a:xfrm>
        </p:spPr>
        <p:txBody>
          <a:bodyPr/>
          <a:lstStyle/>
          <a:p>
            <a:r>
              <a:rPr lang="en-US" sz="6600" dirty="0" err="1" smtClean="0"/>
              <a:t>Py</a:t>
            </a:r>
            <a:r>
              <a:rPr lang="en-US" sz="6600" dirty="0" smtClean="0"/>
              <a:t> </a:t>
            </a:r>
            <a:endParaRPr lang="en-GB" sz="6600" dirty="0"/>
          </a:p>
        </p:txBody>
      </p:sp>
      <p:sp>
        <p:nvSpPr>
          <p:cNvPr id="2" name="Heart 1"/>
          <p:cNvSpPr/>
          <p:nvPr/>
        </p:nvSpPr>
        <p:spPr>
          <a:xfrm>
            <a:off x="2194722" y="2158805"/>
            <a:ext cx="832206" cy="729465"/>
          </a:xfrm>
          <a:prstGeom prst="hear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 smtClean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260969" y="2026318"/>
            <a:ext cx="4613097" cy="7822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Data Science</a:t>
            </a:r>
            <a:endParaRPr lang="en-GB" sz="6600" dirty="0"/>
          </a:p>
        </p:txBody>
      </p:sp>
      <p:pic>
        <p:nvPicPr>
          <p:cNvPr id="2050" name="Picture 2" descr="http://blog.jupyter.org/content/images/2015/02/jupyter-sq-tex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66" y="338819"/>
            <a:ext cx="1522015" cy="15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63" y="896650"/>
            <a:ext cx="3271303" cy="6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6" y="3444115"/>
            <a:ext cx="2083981" cy="81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190" y="3126504"/>
            <a:ext cx="1967024" cy="1276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http://pandas.pydata.org/_static/pandas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17" y="3543955"/>
            <a:ext cx="3842267" cy="80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blog.keras.io/img/keras-tensorflow-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52" y="443480"/>
            <a:ext cx="2959534" cy="11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39032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834" y="85060"/>
            <a:ext cx="5167422" cy="618759"/>
          </a:xfrm>
        </p:spPr>
        <p:txBody>
          <a:bodyPr/>
          <a:lstStyle/>
          <a:p>
            <a:r>
              <a:rPr lang="en-GB" sz="5400" dirty="0" smtClean="0"/>
              <a:t>Focus!</a:t>
            </a:r>
            <a:endParaRPr lang="en-GB" sz="5400" dirty="0"/>
          </a:p>
        </p:txBody>
      </p:sp>
      <p:sp>
        <p:nvSpPr>
          <p:cNvPr id="2" name="Rectangle 1"/>
          <p:cNvSpPr/>
          <p:nvPr/>
        </p:nvSpPr>
        <p:spPr>
          <a:xfrm>
            <a:off x="584791" y="1971586"/>
            <a:ext cx="81977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odafone Rg" pitchFamily="34" charset="0"/>
                <a:ea typeface="+mj-ea"/>
                <a:cs typeface="+mj-cs"/>
              </a:rPr>
              <a:t>“People think focus means saying yes to the thing you've got to focus on. But that's not what it means at all. It means </a:t>
            </a:r>
            <a:r>
              <a:rPr lang="en-US" sz="2400" b="1" dirty="0">
                <a:latin typeface="Vodafone Rg" pitchFamily="34" charset="0"/>
                <a:ea typeface="+mj-ea"/>
                <a:cs typeface="+mj-cs"/>
              </a:rPr>
              <a:t>saying no to the hundred other</a:t>
            </a:r>
            <a:r>
              <a:rPr lang="en-US" sz="2400" dirty="0">
                <a:latin typeface="Vodafone Rg" pitchFamily="34" charset="0"/>
                <a:ea typeface="+mj-ea"/>
                <a:cs typeface="+mj-cs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Vodafone Rg" pitchFamily="34" charset="0"/>
                <a:ea typeface="+mj-ea"/>
                <a:cs typeface="+mj-cs"/>
              </a:rPr>
              <a:t>good ideas that there are. You have to pick carefully. ”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54772" y="4615858"/>
            <a:ext cx="3965945" cy="4439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Steve Jobs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77516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834" y="85060"/>
            <a:ext cx="5167422" cy="618759"/>
          </a:xfrm>
        </p:spPr>
        <p:txBody>
          <a:bodyPr/>
          <a:lstStyle/>
          <a:p>
            <a:r>
              <a:rPr lang="en-GB" sz="5400" dirty="0" smtClean="0"/>
              <a:t>Produce!</a:t>
            </a:r>
            <a:endParaRPr lang="en-GB" sz="5400" dirty="0"/>
          </a:p>
        </p:txBody>
      </p:sp>
      <p:sp>
        <p:nvSpPr>
          <p:cNvPr id="2" name="Rectangle 1"/>
          <p:cNvSpPr/>
          <p:nvPr/>
        </p:nvSpPr>
        <p:spPr>
          <a:xfrm>
            <a:off x="584791" y="1971586"/>
            <a:ext cx="8197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Vodafone Rg" pitchFamily="34" charset="0"/>
                <a:ea typeface="+mj-ea"/>
                <a:cs typeface="+mj-cs"/>
              </a:rPr>
              <a:t>“If you don’t produce, you won’t thrive—no matter how skilled or talented you are.” 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54772" y="4615858"/>
            <a:ext cx="3965945" cy="4439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Deep Work, Cal Newport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159159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834" y="95692"/>
            <a:ext cx="5167422" cy="618759"/>
          </a:xfrm>
        </p:spPr>
        <p:txBody>
          <a:bodyPr/>
          <a:lstStyle/>
          <a:p>
            <a:r>
              <a:rPr lang="en-GB" sz="5400" dirty="0" smtClean="0"/>
              <a:t>Display!</a:t>
            </a:r>
            <a:endParaRPr lang="en-GB" sz="5400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887313" y="1467297"/>
            <a:ext cx="7918793" cy="2533412"/>
          </a:xfrm>
        </p:spPr>
        <p:txBody>
          <a:bodyPr/>
          <a:lstStyle/>
          <a:p>
            <a:r>
              <a:rPr lang="en-US" b="1" dirty="0" err="1" smtClean="0"/>
              <a:t>Github</a:t>
            </a:r>
            <a:r>
              <a:rPr lang="en-US" b="1" dirty="0" smtClean="0"/>
              <a:t> </a:t>
            </a:r>
            <a:r>
              <a:rPr lang="en-US" dirty="0" smtClean="0"/>
              <a:t>– Own Repos, Contributions</a:t>
            </a:r>
          </a:p>
          <a:p>
            <a:endParaRPr lang="en-US" b="1" dirty="0"/>
          </a:p>
          <a:p>
            <a:r>
              <a:rPr lang="en-US" b="1" dirty="0" smtClean="0"/>
              <a:t>Competitions/</a:t>
            </a:r>
            <a:r>
              <a:rPr lang="en-US" b="1" dirty="0" err="1" smtClean="0"/>
              <a:t>Hackathons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Kaggle</a:t>
            </a:r>
            <a:r>
              <a:rPr lang="en-US" dirty="0" smtClean="0"/>
              <a:t>, </a:t>
            </a:r>
            <a:r>
              <a:rPr lang="en-US" dirty="0" err="1" smtClean="0"/>
              <a:t>Crowdanalytix</a:t>
            </a:r>
            <a:r>
              <a:rPr lang="en-US" dirty="0" smtClean="0"/>
              <a:t>, Analytics </a:t>
            </a:r>
            <a:r>
              <a:rPr lang="en-US" dirty="0" err="1" smtClean="0"/>
              <a:t>Vidhya</a:t>
            </a:r>
            <a:r>
              <a:rPr lang="en-US" dirty="0" smtClean="0"/>
              <a:t> </a:t>
            </a:r>
            <a:r>
              <a:rPr lang="en-US" dirty="0" err="1" smtClean="0"/>
              <a:t>Hackathon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Blog posts </a:t>
            </a:r>
            <a:r>
              <a:rPr lang="en-US" dirty="0" smtClean="0"/>
              <a:t>– Medium, </a:t>
            </a:r>
            <a:r>
              <a:rPr lang="en-US" dirty="0" err="1" smtClean="0"/>
              <a:t>Wordpress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Meetups</a:t>
            </a:r>
            <a:r>
              <a:rPr lang="en-US" b="1" dirty="0" smtClean="0"/>
              <a:t>/Conferences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815237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04313" y="1068663"/>
            <a:ext cx="8939687" cy="3074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Beyond</a:t>
            </a:r>
          </a:p>
          <a:p>
            <a:r>
              <a:rPr lang="en-US" sz="8000" dirty="0" smtClean="0">
                <a:solidFill>
                  <a:schemeClr val="bg1"/>
                </a:solidFill>
              </a:rPr>
              <a:t>Data Science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6319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AutoShape 18" descr="Image result for data visualization icon"/>
          <p:cNvSpPr>
            <a:spLocks noChangeAspect="1" noChangeArrowheads="1"/>
          </p:cNvSpPr>
          <p:nvPr/>
        </p:nvSpPr>
        <p:spPr bwMode="auto">
          <a:xfrm>
            <a:off x="744234" y="-144464"/>
            <a:ext cx="1695477" cy="169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AutoShape 32" descr="Image result for template icon"/>
          <p:cNvSpPr>
            <a:spLocks noChangeAspect="1" noChangeArrowheads="1"/>
          </p:cNvSpPr>
          <p:nvPr/>
        </p:nvSpPr>
        <p:spPr bwMode="auto">
          <a:xfrm>
            <a:off x="896635" y="79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00008" y="103858"/>
            <a:ext cx="7717685" cy="7822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5400" dirty="0" smtClean="0"/>
              <a:t>Improve Thinking!</a:t>
            </a:r>
            <a:endParaRPr lang="en-GB" sz="5400" dirty="0"/>
          </a:p>
        </p:txBody>
      </p:sp>
      <p:pic>
        <p:nvPicPr>
          <p:cNvPr id="22530" name="Picture 2" descr="https://upload.wikimedia.org/wikipedia/en/b/be/Outli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5" y="1298825"/>
            <a:ext cx="2076024" cy="307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s://images-na.ssl-images-amazon.com/images/I/41k-9d0WZyL._SX322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732" y="1288904"/>
            <a:ext cx="2004960" cy="308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http://ecx.images-amazon.com/images/I/51qo9POttyL._SX329_BO1,204,203,200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753" y="1438382"/>
            <a:ext cx="1949125" cy="293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http://images.gr-assets.com/books/1317793965l/1146837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70" y="1351925"/>
            <a:ext cx="2096187" cy="311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2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620234" y="134720"/>
            <a:ext cx="5167422" cy="618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5400" dirty="0" smtClean="0"/>
              <a:t>Showcase!</a:t>
            </a:r>
            <a:endParaRPr lang="en-GB" sz="5400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35480" y="1369351"/>
            <a:ext cx="2107038" cy="618759"/>
          </a:xfrm>
        </p:spPr>
        <p:txBody>
          <a:bodyPr/>
          <a:lstStyle/>
          <a:p>
            <a:pPr algn="ctr"/>
            <a:r>
              <a:rPr lang="en-GB" dirty="0" smtClean="0"/>
              <a:t>Code </a:t>
            </a:r>
            <a:br>
              <a:rPr lang="en-GB" dirty="0" smtClean="0"/>
            </a:br>
            <a:r>
              <a:rPr lang="en-GB" dirty="0" smtClean="0"/>
              <a:t>{Projects}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31" y="2291575"/>
            <a:ext cx="1496950" cy="48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3261750" y="1310692"/>
            <a:ext cx="2427247" cy="618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Design </a:t>
            </a:r>
          </a:p>
          <a:p>
            <a:pPr algn="ctr"/>
            <a:r>
              <a:rPr lang="en-GB" dirty="0" smtClean="0"/>
              <a:t>{UI, UX, Art, Logo}</a:t>
            </a:r>
            <a:endParaRPr lang="en-GB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612" y="2086671"/>
            <a:ext cx="2054521" cy="68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6308317" y="1297482"/>
            <a:ext cx="2427247" cy="618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Write</a:t>
            </a:r>
          </a:p>
          <a:p>
            <a:pPr algn="ctr"/>
            <a:r>
              <a:rPr lang="en-GB" dirty="0" smtClean="0"/>
              <a:t>{Blog/Books}</a:t>
            </a:r>
            <a:endParaRPr lang="en-GB" dirty="0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894" y="2032832"/>
            <a:ext cx="1883344" cy="46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https://images-na.ssl-images-amazon.com/images/G/01/otp/general/kdp-logo-stacked-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29" y="2459041"/>
            <a:ext cx="18192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/>
          <p:cNvSpPr txBox="1">
            <a:spLocks/>
          </p:cNvSpPr>
          <p:nvPr/>
        </p:nvSpPr>
        <p:spPr>
          <a:xfrm>
            <a:off x="1486232" y="3155393"/>
            <a:ext cx="2427247" cy="618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Publish</a:t>
            </a:r>
            <a:endParaRPr lang="en-GB" dirty="0" smtClean="0"/>
          </a:p>
          <a:p>
            <a:pPr algn="ctr"/>
            <a:r>
              <a:rPr lang="en-GB" dirty="0" smtClean="0"/>
              <a:t>{Podcast/Videos}</a:t>
            </a:r>
            <a:endParaRPr lang="en-GB" dirty="0"/>
          </a:p>
        </p:txBody>
      </p:sp>
      <p:pic>
        <p:nvPicPr>
          <p:cNvPr id="28676" name="Picture 4" descr="Image result for podcast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937" y="4077413"/>
            <a:ext cx="867702" cy="7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90" y="4169228"/>
            <a:ext cx="798495" cy="58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3"/>
          <p:cNvSpPr txBox="1">
            <a:spLocks/>
          </p:cNvSpPr>
          <p:nvPr/>
        </p:nvSpPr>
        <p:spPr>
          <a:xfrm>
            <a:off x="4701454" y="3289719"/>
            <a:ext cx="2427247" cy="618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Build &amp; Sell</a:t>
            </a:r>
            <a:endParaRPr lang="en-GB" dirty="0" smtClean="0"/>
          </a:p>
          <a:p>
            <a:pPr algn="ctr"/>
            <a:r>
              <a:rPr lang="en-GB" dirty="0" smtClean="0"/>
              <a:t>{Kits/Products}</a:t>
            </a:r>
            <a:endParaRPr lang="en-GB" dirty="0"/>
          </a:p>
        </p:txBody>
      </p:sp>
      <p:pic>
        <p:nvPicPr>
          <p:cNvPr id="28679" name="Picture 7" descr="https://www.brandsoftheworld.com/sites/default/files/styles/logo-thumbnail/public/112013/kickstarter-logo-light.png?itok=txntiR1h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86389" y="4036139"/>
            <a:ext cx="1857375" cy="5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73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6139" y="462487"/>
            <a:ext cx="2691829" cy="782225"/>
          </a:xfrm>
        </p:spPr>
        <p:txBody>
          <a:bodyPr/>
          <a:lstStyle/>
          <a:p>
            <a:r>
              <a:rPr lang="en-US" sz="3600" dirty="0" smtClean="0"/>
              <a:t>Get in Touch!</a:t>
            </a:r>
            <a:endParaRPr lang="en-GB" sz="3600" dirty="0"/>
          </a:p>
        </p:txBody>
      </p:sp>
      <p:pic>
        <p:nvPicPr>
          <p:cNvPr id="1028" name="Picture 4" descr="https://cdn4.iconfinder.com/data/icons/free-colorful-icons/360/gma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12" y="3135070"/>
            <a:ext cx="696017" cy="69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44083" y="3249442"/>
            <a:ext cx="5048246" cy="467271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3200" b="1" dirty="0">
                <a:solidFill>
                  <a:srgbClr val="FF0000"/>
                </a:solidFill>
              </a:rPr>
              <a:t>amr.rs.contact@gmail.com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87" y="1404592"/>
            <a:ext cx="2663220" cy="86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319441" y="1688546"/>
            <a:ext cx="2515244" cy="467271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4000" b="1" dirty="0" err="1" smtClean="0">
                <a:solidFill>
                  <a:srgbClr val="FF0000"/>
                </a:solidFill>
              </a:rPr>
              <a:t>amrrs</a:t>
            </a:r>
            <a:endParaRPr lang="en-GB" sz="4000" b="1" dirty="0">
              <a:solidFill>
                <a:srgbClr val="FF0000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12" y="2373065"/>
            <a:ext cx="2581627" cy="64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319441" y="2460012"/>
            <a:ext cx="3074508" cy="467271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@</a:t>
            </a:r>
            <a:r>
              <a:rPr lang="en-GB" sz="4000" b="1" dirty="0" err="1" smtClean="0">
                <a:solidFill>
                  <a:srgbClr val="FF0000"/>
                </a:solidFill>
              </a:rPr>
              <a:t>amrwrites</a:t>
            </a:r>
            <a:endParaRPr lang="en-GB" sz="40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083" y="4038872"/>
            <a:ext cx="6075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linkClick r:id="rId6"/>
              </a:rPr>
              <a:t>https://</a:t>
            </a:r>
            <a:r>
              <a:rPr lang="en-US" sz="3200" b="1" dirty="0" smtClean="0">
                <a:solidFill>
                  <a:srgbClr val="FF0000"/>
                </a:solidFill>
                <a:hlinkClick r:id="rId6"/>
              </a:rPr>
              <a:t>in.linkedin.com/in/amrrs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487" y="3951926"/>
            <a:ext cx="846192" cy="7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308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89069" y="1894461"/>
            <a:ext cx="2691829" cy="782225"/>
          </a:xfrm>
        </p:spPr>
        <p:txBody>
          <a:bodyPr/>
          <a:lstStyle/>
          <a:p>
            <a:r>
              <a:rPr lang="en-US" sz="6000" dirty="0" smtClean="0"/>
              <a:t>Thanks!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2745755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881314" y="2193925"/>
            <a:ext cx="4932362" cy="2466975"/>
          </a:xfrm>
        </p:spPr>
        <p:txBody>
          <a:bodyPr/>
          <a:lstStyle/>
          <a:p>
            <a:r>
              <a:rPr lang="en-GB" dirty="0" smtClean="0"/>
              <a:t>Divider slide heading 32pt </a:t>
            </a:r>
            <a:br>
              <a:rPr lang="en-GB" dirty="0" smtClean="0"/>
            </a:br>
            <a:r>
              <a:rPr lang="en-GB" dirty="0" smtClean="0"/>
              <a:t>Vodafone Bold</a:t>
            </a:r>
            <a:endParaRPr lang="en-GB" dirty="0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375375" y="1798020"/>
            <a:ext cx="5944239" cy="18701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chemeClr val="bg1"/>
                </a:solidFill>
              </a:rPr>
              <a:t>The start!</a:t>
            </a:r>
            <a:endParaRPr lang="en-GB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8171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0639" y="143673"/>
            <a:ext cx="6919499" cy="782225"/>
          </a:xfrm>
        </p:spPr>
        <p:txBody>
          <a:bodyPr/>
          <a:lstStyle/>
          <a:p>
            <a:r>
              <a:rPr lang="en-GB" sz="4400" dirty="0" smtClean="0"/>
              <a:t>This happened!</a:t>
            </a:r>
            <a:endParaRPr lang="en-GB" sz="4400" dirty="0"/>
          </a:p>
        </p:txBody>
      </p:sp>
      <p:pic>
        <p:nvPicPr>
          <p:cNvPr id="7170" name="Picture 2" descr="https://image.slidesharecdn.com/datascientistkienleblueyonder-150326141631-conversion-gate01/95/data-scientist-the-sexiest-job-of-the-21st-century-2-638.jpg?cb=14273798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44" y="1056306"/>
            <a:ext cx="5118176" cy="384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625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GB" sz="4400" dirty="0" smtClean="0"/>
              <a:t>Then this happened!</a:t>
            </a:r>
            <a:endParaRPr lang="en-GB" sz="4400" dirty="0"/>
          </a:p>
        </p:txBody>
      </p:sp>
      <p:pic>
        <p:nvPicPr>
          <p:cNvPr id="11266" name="Picture 2" descr="https://cdn-images-1.medium.com/max/800/1*wBFKrP7IuGuE2himm71On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68" y="949881"/>
            <a:ext cx="6852025" cy="380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49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9343722" cy="1097622"/>
          </a:xfrm>
        </p:spPr>
        <p:txBody>
          <a:bodyPr/>
          <a:lstStyle/>
          <a:p>
            <a:r>
              <a:rPr lang="en-GB" sz="4400" dirty="0" smtClean="0">
                <a:solidFill>
                  <a:srgbClr val="FF0000"/>
                </a:solidFill>
              </a:rPr>
              <a:t>Interested - </a:t>
            </a:r>
            <a:r>
              <a:rPr lang="en-GB" sz="4400" dirty="0">
                <a:solidFill>
                  <a:srgbClr val="FF0000"/>
                </a:solidFill>
              </a:rPr>
              <a:t>Let’s jump </a:t>
            </a:r>
            <a:r>
              <a:rPr lang="en-GB" sz="4400" dirty="0" smtClean="0">
                <a:solidFill>
                  <a:srgbClr val="FF0000"/>
                </a:solidFill>
              </a:rPr>
              <a:t>in </a:t>
            </a:r>
            <a:r>
              <a:rPr lang="en-GB" sz="4400" dirty="0">
                <a:solidFill>
                  <a:srgbClr val="FF0000"/>
                </a:solidFill>
              </a:rPr>
              <a:t>the ship</a:t>
            </a:r>
            <a:r>
              <a:rPr lang="en-GB" sz="4400" dirty="0" smtClean="0">
                <a:solidFill>
                  <a:srgbClr val="FF0000"/>
                </a:solidFill>
              </a:rPr>
              <a:t>!!</a:t>
            </a:r>
            <a:endParaRPr lang="en-GB" sz="4400" dirty="0">
              <a:solidFill>
                <a:srgbClr val="FF0000"/>
              </a:solidFill>
            </a:endParaRPr>
          </a:p>
        </p:txBody>
      </p:sp>
      <p:pic>
        <p:nvPicPr>
          <p:cNvPr id="23554" name="Picture 2" descr="http://vignette2.wikia.nocookie.net/powerpuff/images/5/55/Blossom-2.png/revision/latest?cb=201306022349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24" y="1297172"/>
            <a:ext cx="3640248" cy="291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616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GB" sz="4400" dirty="0" smtClean="0"/>
              <a:t>Ask Google!</a:t>
            </a:r>
            <a:endParaRPr lang="en-GB" sz="4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895" y="967570"/>
            <a:ext cx="5072460" cy="382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0906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08" y="103858"/>
            <a:ext cx="7717685" cy="782225"/>
          </a:xfrm>
        </p:spPr>
        <p:txBody>
          <a:bodyPr/>
          <a:lstStyle/>
          <a:p>
            <a:r>
              <a:rPr lang="en-GB" sz="4400" dirty="0" smtClean="0"/>
              <a:t>Opinions!</a:t>
            </a:r>
            <a:endParaRPr lang="en-GB" sz="4400" dirty="0"/>
          </a:p>
        </p:txBody>
      </p:sp>
      <p:pic>
        <p:nvPicPr>
          <p:cNvPr id="19458" name="Picture 2" descr="https://www.toonpool.com/user/5308/files/lost_5936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63" y="985139"/>
            <a:ext cx="47625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718222" y="2769192"/>
            <a:ext cx="1620940" cy="4950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err="1" smtClean="0">
                <a:solidFill>
                  <a:schemeClr val="tx2">
                    <a:lumMod val="50000"/>
                  </a:schemeClr>
                </a:solidFill>
              </a:rPr>
              <a:t>BootCamps</a:t>
            </a:r>
            <a:endParaRPr lang="en-GB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973711" y="2769192"/>
            <a:ext cx="1532336" cy="4950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tx2">
                    <a:lumMod val="50000"/>
                  </a:schemeClr>
                </a:solidFill>
              </a:rPr>
              <a:t>Paid Courses</a:t>
            </a:r>
            <a:endParaRPr lang="en-GB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64804" y="1129336"/>
            <a:ext cx="4114800" cy="4950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2000" dirty="0" smtClean="0">
                <a:solidFill>
                  <a:schemeClr val="tx2">
                    <a:lumMod val="50000"/>
                  </a:schemeClr>
                </a:solidFill>
              </a:rPr>
              <a:t>Guide to become Data Scientist!</a:t>
            </a:r>
            <a:endParaRPr lang="en-GB" sz="2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3188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sz="1600"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_VF_Template &amp; Usage 220616.pptx" id="{6383E4D9-32ED-4F54-9C08-CF44547434F5}" vid="{9A3E65C1-15D6-4960-87D9-339D9E8523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665</Words>
  <Application>Microsoft Office PowerPoint</Application>
  <PresentationFormat>On-screen Show (16:9)</PresentationFormat>
  <Paragraphs>279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Vodafone Rg</vt:lpstr>
      <vt:lpstr>blank</vt:lpstr>
      <vt:lpstr>Data Science   as a  Career</vt:lpstr>
      <vt:lpstr>About Me!</vt:lpstr>
      <vt:lpstr>Focus!</vt:lpstr>
      <vt:lpstr>Divider slide heading 32pt  Vodafone Bold</vt:lpstr>
      <vt:lpstr>This happened!</vt:lpstr>
      <vt:lpstr>Then this happened!</vt:lpstr>
      <vt:lpstr>Interested - Let’s jump in the ship!!</vt:lpstr>
      <vt:lpstr>Ask Google!</vt:lpstr>
      <vt:lpstr>Opinions!</vt:lpstr>
      <vt:lpstr>The Versus Game!</vt:lpstr>
      <vt:lpstr>Finally!</vt:lpstr>
      <vt:lpstr>Brick Walls!</vt:lpstr>
      <vt:lpstr>Divider slide heading 32pt  Vodafone Bold</vt:lpstr>
      <vt:lpstr>Data Science – Synonyms </vt:lpstr>
      <vt:lpstr>find.what(‘Data Science’)</vt:lpstr>
      <vt:lpstr>Hacking:</vt:lpstr>
      <vt:lpstr>Math &amp; Statistics:</vt:lpstr>
      <vt:lpstr>Substance:</vt:lpstr>
      <vt:lpstr>Divider slide heading 32pt  Vodafone Bold</vt:lpstr>
      <vt:lpstr>Data Science - Scenario #1:</vt:lpstr>
      <vt:lpstr>PowerPoint Presentation</vt:lpstr>
      <vt:lpstr>Divider slide heading 32pt  Vodafone Bold</vt:lpstr>
      <vt:lpstr>PowerPoint Presentation</vt:lpstr>
      <vt:lpstr>PowerPoint Presentation</vt:lpstr>
      <vt:lpstr>Divider slide heading 32pt  Vodafone Bold</vt:lpstr>
      <vt:lpstr>PowerPoint Presentation</vt:lpstr>
      <vt:lpstr>PowerPoint Presentation</vt:lpstr>
      <vt:lpstr>PowerPoint Presentation</vt:lpstr>
      <vt:lpstr>Py </vt:lpstr>
      <vt:lpstr>Produce!</vt:lpstr>
      <vt:lpstr>Display!</vt:lpstr>
      <vt:lpstr>Divider slide heading 32pt  Vodafone Bold</vt:lpstr>
      <vt:lpstr>PowerPoint Presentation</vt:lpstr>
      <vt:lpstr>Code  {Projects}</vt:lpstr>
      <vt:lpstr>Get in Touch!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2011-08-30T12:20:26Z</cp:lastPrinted>
  <dcterms:created xsi:type="dcterms:W3CDTF">2017-04-01T11:12:37Z</dcterms:created>
  <dcterms:modified xsi:type="dcterms:W3CDTF">2018-03-11T18:27:49Z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